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4" r:id="rId51"/>
    <p:sldId id="285" r:id="rId52"/>
    <p:sldId id="286" r:id="rId53"/>
    <p:sldId id="287" r:id="rId54"/>
  </p:sldIdLst>
  <p:sldSz cx="18288000" cy="10287000"/>
  <p:notesSz cx="6858000" cy="9144000"/>
  <p:embeddedFontLst>
    <p:embeddedFont>
      <p:font typeface="Voga" charset="1" panose="020006060900000200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Fira Sans Light" charset="1" panose="020B0403050000020004"/>
      <p:regular r:id="rId15"/>
    </p:embeddedFont>
    <p:embeddedFont>
      <p:font typeface="Fira Sans Light Bold" charset="1" panose="020B0503050000020004"/>
      <p:regular r:id="rId16"/>
    </p:embeddedFont>
    <p:embeddedFont>
      <p:font typeface="Fira Sans Light Italics" charset="1" panose="020B0403050000020004"/>
      <p:regular r:id="rId17"/>
    </p:embeddedFont>
    <p:embeddedFont>
      <p:font typeface="Fira Sans Light Bold Italics" charset="1" panose="020B0503050000020004"/>
      <p:regular r:id="rId18"/>
    </p:embeddedFont>
    <p:embeddedFont>
      <p:font typeface="Fira Sans Medium" charset="1" panose="020B0603050000020004"/>
      <p:regular r:id="rId19"/>
    </p:embeddedFont>
    <p:embeddedFont>
      <p:font typeface="Fira Sans Medium Bold" charset="1" panose="020B0603050000020004"/>
      <p:regular r:id="rId20"/>
    </p:embeddedFont>
    <p:embeddedFont>
      <p:font typeface="Fira Sans Medium Italics" charset="1" panose="020B0603050000020004"/>
      <p:regular r:id="rId21"/>
    </p:embeddedFont>
    <p:embeddedFont>
      <p:font typeface="Fira Sans Medium Bold Italics" charset="1" panose="020B07030500000200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41" Target="slides/slide19.xml" Type="http://schemas.openxmlformats.org/officeDocument/2006/relationships/slide"/><Relationship Id="rId42" Target="slides/slide20.xml" Type="http://schemas.openxmlformats.org/officeDocument/2006/relationships/slide"/><Relationship Id="rId43" Target="slides/slide21.xml" Type="http://schemas.openxmlformats.org/officeDocument/2006/relationships/slide"/><Relationship Id="rId44" Target="slides/slide22.xml" Type="http://schemas.openxmlformats.org/officeDocument/2006/relationships/slide"/><Relationship Id="rId45" Target="slides/slide23.xml" Type="http://schemas.openxmlformats.org/officeDocument/2006/relationships/slide"/><Relationship Id="rId46" Target="slides/slide24.xml" Type="http://schemas.openxmlformats.org/officeDocument/2006/relationships/slide"/><Relationship Id="rId47" Target="slides/slide25.xml" Type="http://schemas.openxmlformats.org/officeDocument/2006/relationships/slide"/><Relationship Id="rId48" Target="slides/slide26.xml" Type="http://schemas.openxmlformats.org/officeDocument/2006/relationships/slide"/><Relationship Id="rId49" Target="slides/slide27.xml" Type="http://schemas.openxmlformats.org/officeDocument/2006/relationships/slide"/><Relationship Id="rId5" Target="tableStyles.xml" Type="http://schemas.openxmlformats.org/officeDocument/2006/relationships/tableStyles"/><Relationship Id="rId50" Target="slides/slide28.xml" Type="http://schemas.openxmlformats.org/officeDocument/2006/relationships/slide"/><Relationship Id="rId51" Target="slides/slide29.xml" Type="http://schemas.openxmlformats.org/officeDocument/2006/relationships/slide"/><Relationship Id="rId52" Target="slides/slide30.xml" Type="http://schemas.openxmlformats.org/officeDocument/2006/relationships/slide"/><Relationship Id="rId53" Target="slides/slide31.xml" Type="http://schemas.openxmlformats.org/officeDocument/2006/relationships/slide"/><Relationship Id="rId54" Target="slides/slide3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43025" y="4528927"/>
            <a:ext cx="8107938" cy="5758073"/>
            <a:chOff x="0" y="0"/>
            <a:chExt cx="2135424" cy="151652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135424" cy="1516529"/>
            </a:xfrm>
            <a:custGeom>
              <a:avLst/>
              <a:gdLst/>
              <a:ahLst/>
              <a:cxnLst/>
              <a:rect r="r" b="b" t="t" l="l"/>
              <a:pathLst>
                <a:path h="1516529" w="2135424">
                  <a:moveTo>
                    <a:pt x="0" y="0"/>
                  </a:moveTo>
                  <a:lnTo>
                    <a:pt x="2135424" y="0"/>
                  </a:lnTo>
                  <a:lnTo>
                    <a:pt x="2135424" y="1516529"/>
                  </a:lnTo>
                  <a:lnTo>
                    <a:pt x="0" y="1516529"/>
                  </a:ln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04787" y="612148"/>
            <a:ext cx="3475644" cy="3458266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807546" y="1162204"/>
            <a:ext cx="6156291" cy="8736322"/>
            <a:chOff x="0" y="0"/>
            <a:chExt cx="3539490" cy="5022850"/>
          </a:xfrm>
        </p:grpSpPr>
        <p:sp>
          <p:nvSpPr>
            <p:cNvPr name="Freeform 7" id="7"/>
            <p:cNvSpPr/>
            <p:nvPr/>
          </p:nvSpPr>
          <p:spPr>
            <a:xfrm>
              <a:off x="-3810" y="0"/>
              <a:ext cx="3550920" cy="5024120"/>
            </a:xfrm>
            <a:custGeom>
              <a:avLst/>
              <a:gdLst/>
              <a:ahLst/>
              <a:cxnLst/>
              <a:rect r="r" b="b" t="t" l="l"/>
              <a:pathLst>
                <a:path h="5024120" w="3550920">
                  <a:moveTo>
                    <a:pt x="3539490" y="4999990"/>
                  </a:moveTo>
                  <a:lnTo>
                    <a:pt x="3464560" y="4999990"/>
                  </a:lnTo>
                  <a:lnTo>
                    <a:pt x="3406140" y="4969510"/>
                  </a:lnTo>
                  <a:lnTo>
                    <a:pt x="222250" y="4992370"/>
                  </a:lnTo>
                  <a:lnTo>
                    <a:pt x="163830" y="5022850"/>
                  </a:lnTo>
                  <a:lnTo>
                    <a:pt x="7620" y="5024120"/>
                  </a:lnTo>
                  <a:lnTo>
                    <a:pt x="7620" y="3315970"/>
                  </a:lnTo>
                  <a:cubicBezTo>
                    <a:pt x="7620" y="3315970"/>
                    <a:pt x="0" y="2907030"/>
                    <a:pt x="7620" y="2654300"/>
                  </a:cubicBezTo>
                  <a:cubicBezTo>
                    <a:pt x="15240" y="2401570"/>
                    <a:pt x="7620" y="2263140"/>
                    <a:pt x="7620" y="2263140"/>
                  </a:cubicBezTo>
                  <a:lnTo>
                    <a:pt x="6350" y="934720"/>
                  </a:lnTo>
                  <a:lnTo>
                    <a:pt x="5080" y="0"/>
                  </a:lnTo>
                  <a:lnTo>
                    <a:pt x="440690" y="0"/>
                  </a:lnTo>
                  <a:lnTo>
                    <a:pt x="528320" y="41910"/>
                  </a:lnTo>
                  <a:cubicBezTo>
                    <a:pt x="528320" y="41910"/>
                    <a:pt x="1480820" y="19050"/>
                    <a:pt x="1704340" y="38100"/>
                  </a:cubicBezTo>
                  <a:cubicBezTo>
                    <a:pt x="1927860" y="57150"/>
                    <a:pt x="3208020" y="41910"/>
                    <a:pt x="3208020" y="41910"/>
                  </a:cubicBezTo>
                  <a:lnTo>
                    <a:pt x="3260090" y="0"/>
                  </a:lnTo>
                  <a:lnTo>
                    <a:pt x="3539490" y="0"/>
                  </a:lnTo>
                  <a:lnTo>
                    <a:pt x="3539490" y="1129030"/>
                  </a:lnTo>
                  <a:cubicBezTo>
                    <a:pt x="3539490" y="1129030"/>
                    <a:pt x="3547110" y="2181860"/>
                    <a:pt x="3539490" y="2479040"/>
                  </a:cubicBezTo>
                  <a:cubicBezTo>
                    <a:pt x="3531870" y="2776220"/>
                    <a:pt x="3539490" y="3577590"/>
                    <a:pt x="3539490" y="3577590"/>
                  </a:cubicBezTo>
                  <a:cubicBezTo>
                    <a:pt x="3539490" y="3577590"/>
                    <a:pt x="3550920" y="3818890"/>
                    <a:pt x="3539490" y="3977640"/>
                  </a:cubicBezTo>
                  <a:cubicBezTo>
                    <a:pt x="3528060" y="4138930"/>
                    <a:pt x="3539490" y="4999990"/>
                    <a:pt x="3539490" y="4999990"/>
                  </a:cubicBezTo>
                  <a:close/>
                </a:path>
              </a:pathLst>
            </a:custGeom>
            <a:blipFill>
              <a:blip r:embed="rId4"/>
              <a:stretch>
                <a:fillRect l="-56950" r="-59844" t="-1857" b="-2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7293322"/>
            <a:ext cx="11482571" cy="1567068"/>
            <a:chOff x="0" y="0"/>
            <a:chExt cx="3024216" cy="412726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3024216" cy="412726"/>
            </a:xfrm>
            <a:custGeom>
              <a:avLst/>
              <a:gdLst/>
              <a:ahLst/>
              <a:cxnLst/>
              <a:rect r="r" b="b" t="t" l="l"/>
              <a:pathLst>
                <a:path h="412726" w="3024216">
                  <a:moveTo>
                    <a:pt x="0" y="0"/>
                  </a:moveTo>
                  <a:lnTo>
                    <a:pt x="3024216" y="0"/>
                  </a:lnTo>
                  <a:lnTo>
                    <a:pt x="3024216" y="412726"/>
                  </a:lnTo>
                  <a:lnTo>
                    <a:pt x="0" y="412726"/>
                  </a:lnTo>
                  <a:close/>
                </a:path>
              </a:pathLst>
            </a:custGeom>
            <a:solidFill>
              <a:srgbClr val="1F501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8436" y="7680221"/>
            <a:ext cx="2960814" cy="793271"/>
            <a:chOff x="0" y="0"/>
            <a:chExt cx="779803" cy="208927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779803" cy="208927"/>
            </a:xfrm>
            <a:custGeom>
              <a:avLst/>
              <a:gdLst/>
              <a:ahLst/>
              <a:cxnLst/>
              <a:rect r="r" b="b" t="t" l="l"/>
              <a:pathLst>
                <a:path h="208927" w="779803">
                  <a:moveTo>
                    <a:pt x="0" y="0"/>
                  </a:moveTo>
                  <a:lnTo>
                    <a:pt x="779803" y="0"/>
                  </a:lnTo>
                  <a:lnTo>
                    <a:pt x="779803" y="208927"/>
                  </a:lnTo>
                  <a:lnTo>
                    <a:pt x="0" y="2089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FFFF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095307" y="7680221"/>
            <a:ext cx="793943" cy="793271"/>
            <a:chOff x="0" y="0"/>
            <a:chExt cx="209104" cy="208927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209104" cy="208927"/>
            </a:xfrm>
            <a:custGeom>
              <a:avLst/>
              <a:gdLst/>
              <a:ahLst/>
              <a:cxnLst/>
              <a:rect r="r" b="b" t="t" l="l"/>
              <a:pathLst>
                <a:path h="208927" w="209104">
                  <a:moveTo>
                    <a:pt x="0" y="0"/>
                  </a:moveTo>
                  <a:lnTo>
                    <a:pt x="209104" y="0"/>
                  </a:lnTo>
                  <a:lnTo>
                    <a:pt x="209104" y="208927"/>
                  </a:lnTo>
                  <a:lnTo>
                    <a:pt x="0" y="2089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FFFF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3239581" y="7881016"/>
            <a:ext cx="505394" cy="391681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600467" cy="572695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513831" y="3525560"/>
            <a:ext cx="8115300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0"/>
              </a:lnSpc>
            </a:pPr>
            <a:r>
              <a:rPr lang="en-US" sz="5600" spc="112">
                <a:solidFill>
                  <a:srgbClr val="272727"/>
                </a:solidFill>
                <a:latin typeface="Fira Sans Medium"/>
              </a:rPr>
              <a:t>IT SPENDITURES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940282"/>
            <a:ext cx="9371562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9600" spc="192">
                <a:solidFill>
                  <a:srgbClr val="457D58"/>
                </a:solidFill>
                <a:latin typeface="Voga"/>
              </a:rPr>
              <a:t>POWER BI 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5401350"/>
            <a:ext cx="572110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31">
                <a:solidFill>
                  <a:srgbClr val="272727"/>
                </a:solidFill>
                <a:latin typeface="Fira Sans Light"/>
              </a:rPr>
              <a:t>Keith Stephen Aguba</a:t>
            </a:r>
          </a:p>
          <a:p>
            <a:pPr>
              <a:lnSpc>
                <a:spcPts val="2940"/>
              </a:lnSpc>
            </a:pPr>
            <a:r>
              <a:rPr lang="en-US" sz="2100" spc="31">
                <a:solidFill>
                  <a:srgbClr val="272727"/>
                </a:solidFill>
                <a:latin typeface="Fira Sans Light"/>
              </a:rPr>
              <a:t>Gabriel Edrian Alvaro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3491" y="7935886"/>
            <a:ext cx="1971816" cy="23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 spc="25">
                <a:solidFill>
                  <a:srgbClr val="F6F6E9"/>
                </a:solidFill>
                <a:latin typeface="Fira Sans Light"/>
              </a:rPr>
              <a:t>Start Presentation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06054" y="1190779"/>
            <a:ext cx="1971816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 spc="31">
                <a:solidFill>
                  <a:srgbClr val="272727"/>
                </a:solidFill>
                <a:latin typeface="Fira Sans Light"/>
              </a:rPr>
              <a:t>Larana, Inc.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642707" y="1028700"/>
            <a:ext cx="11002585" cy="629774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705472" y="7875957"/>
            <a:ext cx="1287705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All files were imported from the Get Data Power Query button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54822" y="684375"/>
            <a:ext cx="13457222" cy="712111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4008054" y="1298265"/>
            <a:ext cx="2003990" cy="2946667"/>
            <a:chOff x="0" y="0"/>
            <a:chExt cx="527800" cy="776077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27800" cy="776077"/>
            </a:xfrm>
            <a:custGeom>
              <a:avLst/>
              <a:gdLst/>
              <a:ahLst/>
              <a:cxnLst/>
              <a:rect r="r" b="b" t="t" l="l"/>
              <a:pathLst>
                <a:path h="776077" w="527800">
                  <a:moveTo>
                    <a:pt x="0" y="0"/>
                  </a:moveTo>
                  <a:lnTo>
                    <a:pt x="527800" y="0"/>
                  </a:lnTo>
                  <a:lnTo>
                    <a:pt x="527800" y="776077"/>
                  </a:lnTo>
                  <a:lnTo>
                    <a:pt x="0" y="776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9900000">
            <a:off x="11300150" y="3287333"/>
            <a:ext cx="249540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600467" cy="57269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656109" y="4134906"/>
            <a:ext cx="9631891" cy="5610577"/>
            <a:chOff x="0" y="0"/>
            <a:chExt cx="2536794" cy="147768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536794" cy="1477683"/>
            </a:xfrm>
            <a:custGeom>
              <a:avLst/>
              <a:gdLst/>
              <a:ahLst/>
              <a:cxnLst/>
              <a:rect r="r" b="b" t="t" l="l"/>
              <a:pathLst>
                <a:path h="1477683" w="2536794">
                  <a:moveTo>
                    <a:pt x="0" y="0"/>
                  </a:moveTo>
                  <a:lnTo>
                    <a:pt x="2536794" y="0"/>
                  </a:lnTo>
                  <a:lnTo>
                    <a:pt x="2536794" y="1477683"/>
                  </a:lnTo>
                  <a:lnTo>
                    <a:pt x="0" y="1477683"/>
                  </a:lnTo>
                  <a:close/>
                </a:path>
              </a:pathLst>
            </a:custGeom>
            <a:solidFill>
              <a:srgbClr val="457D5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63212" y="6811557"/>
            <a:ext cx="3296088" cy="3279608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-5400000">
            <a:off x="7698385" y="2081024"/>
            <a:ext cx="5844792" cy="1454143"/>
            <a:chOff x="0" y="0"/>
            <a:chExt cx="1539369" cy="382984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539369" cy="382984"/>
            </a:xfrm>
            <a:custGeom>
              <a:avLst/>
              <a:gdLst/>
              <a:ahLst/>
              <a:cxnLst/>
              <a:rect r="r" b="b" t="t" l="l"/>
              <a:pathLst>
                <a:path h="382984" w="1539369">
                  <a:moveTo>
                    <a:pt x="0" y="0"/>
                  </a:moveTo>
                  <a:lnTo>
                    <a:pt x="1539369" y="0"/>
                  </a:lnTo>
                  <a:lnTo>
                    <a:pt x="1539369" y="382984"/>
                  </a:lnTo>
                  <a:lnTo>
                    <a:pt x="0" y="382984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608467" y="2808096"/>
            <a:ext cx="7727175" cy="5675477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1831030"/>
            <a:ext cx="7085562" cy="216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5600" spc="112">
                <a:solidFill>
                  <a:srgbClr val="272727"/>
                </a:solidFill>
                <a:latin typeface="Fira Sans Medium Bold"/>
              </a:rPr>
              <a:t>ACTUAL YTD </a:t>
            </a:r>
          </a:p>
          <a:p>
            <a:pPr>
              <a:lnSpc>
                <a:spcPts val="5600"/>
              </a:lnSpc>
            </a:pPr>
            <a:r>
              <a:rPr lang="en-US" sz="5600" spc="112">
                <a:solidFill>
                  <a:srgbClr val="272727"/>
                </a:solidFill>
                <a:latin typeface="Fira Sans Medium Bold"/>
              </a:rPr>
              <a:t>VS </a:t>
            </a:r>
          </a:p>
          <a:p>
            <a:pPr>
              <a:lnSpc>
                <a:spcPts val="5600"/>
              </a:lnSpc>
            </a:pPr>
            <a:r>
              <a:rPr lang="en-US" sz="5600" spc="112">
                <a:solidFill>
                  <a:srgbClr val="272727"/>
                </a:solidFill>
                <a:latin typeface="Fira Sans Medium Bold"/>
              </a:rPr>
              <a:t>FY BUDGET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537124"/>
            <a:ext cx="5721100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31">
                <a:solidFill>
                  <a:srgbClr val="272727"/>
                </a:solidFill>
                <a:ea typeface="Fira Sans Light"/>
              </a:rPr>
              <a:t>﻿At 134,702,667, Sum of Actual is currently 47.76% away from the target goal of 257,865,180.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01240" y="0"/>
            <a:ext cx="2342760" cy="7723486"/>
            <a:chOff x="0" y="0"/>
            <a:chExt cx="617023" cy="203416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7023" cy="2034169"/>
            </a:xfrm>
            <a:custGeom>
              <a:avLst/>
              <a:gdLst/>
              <a:ahLst/>
              <a:cxnLst/>
              <a:rect r="r" b="b" t="t" l="l"/>
              <a:pathLst>
                <a:path h="2034169" w="617023">
                  <a:moveTo>
                    <a:pt x="0" y="0"/>
                  </a:moveTo>
                  <a:lnTo>
                    <a:pt x="617023" y="0"/>
                  </a:lnTo>
                  <a:lnTo>
                    <a:pt x="617023" y="2034169"/>
                  </a:lnTo>
                  <a:lnTo>
                    <a:pt x="0" y="2034169"/>
                  </a:lnTo>
                  <a:close/>
                </a:path>
              </a:pathLst>
            </a:custGeom>
            <a:solidFill>
              <a:srgbClr val="1F50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647723"/>
            <a:ext cx="8728793" cy="1461698"/>
            <a:chOff x="0" y="0"/>
            <a:chExt cx="2298941" cy="38497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298941" cy="384974"/>
            </a:xfrm>
            <a:custGeom>
              <a:avLst/>
              <a:gdLst/>
              <a:ahLst/>
              <a:cxnLst/>
              <a:rect r="r" b="b" t="t" l="l"/>
              <a:pathLst>
                <a:path h="384974" w="2298941">
                  <a:moveTo>
                    <a:pt x="0" y="0"/>
                  </a:moveTo>
                  <a:lnTo>
                    <a:pt x="2298941" y="0"/>
                  </a:lnTo>
                  <a:lnTo>
                    <a:pt x="2298941" y="384974"/>
                  </a:lnTo>
                  <a:lnTo>
                    <a:pt x="0" y="384974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1688" y="300550"/>
            <a:ext cx="600467" cy="57269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1688" y="6399440"/>
            <a:ext cx="3475644" cy="345826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19120" y="3647723"/>
            <a:ext cx="7599426" cy="537646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293" t="0" r="0" b="0"/>
          <a:stretch>
            <a:fillRect/>
          </a:stretch>
        </p:blipFill>
        <p:spPr>
          <a:xfrm flipH="false" flipV="false" rot="0">
            <a:off x="11272312" y="341980"/>
            <a:ext cx="5258838" cy="605746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96763" y="1739148"/>
            <a:ext cx="6449551" cy="111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0"/>
              </a:lnSpc>
            </a:pPr>
            <a:r>
              <a:rPr lang="en-US" sz="4300" spc="86">
                <a:solidFill>
                  <a:srgbClr val="272727"/>
                </a:solidFill>
                <a:latin typeface="Fira Sans Medium Bold"/>
              </a:rPr>
              <a:t>FORECAST AND BUDGET</a:t>
            </a:r>
          </a:p>
          <a:p>
            <a:pPr>
              <a:lnSpc>
                <a:spcPts val="4300"/>
              </a:lnSpc>
            </a:pPr>
            <a:r>
              <a:rPr lang="en-US" sz="4300" spc="86">
                <a:solidFill>
                  <a:srgbClr val="272727"/>
                </a:solidFill>
                <a:latin typeface="Fira Sans Medium Bold"/>
              </a:rPr>
              <a:t>BY DATE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96608" y="7035165"/>
            <a:ext cx="5721100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31">
                <a:solidFill>
                  <a:srgbClr val="272727"/>
                </a:solidFill>
                <a:ea typeface="Fira Sans Light"/>
              </a:rPr>
              <a:t>﻿Sum of Forecast started trending up on Wednesday, January 1, 2020, rising by 22.85% (4,018,100) in 11 months.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 spc="31">
                <a:solidFill>
                  <a:srgbClr val="272727"/>
                </a:solidFill>
                <a:ea typeface="Fira Sans Light"/>
              </a:rPr>
              <a:t>﻿At 261,051,603, Sum of Forecast has exceeded the target goal of 257,865,180.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8233" y="456005"/>
            <a:ext cx="600467" cy="5726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12356" y="-123940"/>
            <a:ext cx="3475644" cy="345826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874215" y="166967"/>
            <a:ext cx="10191872" cy="1008918"/>
            <a:chOff x="0" y="0"/>
            <a:chExt cx="2684279" cy="26572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684279" cy="265723"/>
            </a:xfrm>
            <a:custGeom>
              <a:avLst/>
              <a:gdLst/>
              <a:ahLst/>
              <a:cxnLst/>
              <a:rect r="r" b="b" t="t" l="l"/>
              <a:pathLst>
                <a:path h="265723" w="2684279">
                  <a:moveTo>
                    <a:pt x="0" y="0"/>
                  </a:moveTo>
                  <a:lnTo>
                    <a:pt x="2684279" y="0"/>
                  </a:lnTo>
                  <a:lnTo>
                    <a:pt x="2684279" y="265723"/>
                  </a:lnTo>
                  <a:lnTo>
                    <a:pt x="0" y="265723"/>
                  </a:lnTo>
                  <a:close/>
                </a:path>
              </a:pathLst>
            </a:custGeom>
            <a:solidFill>
              <a:srgbClr val="457D5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588419" y="1707974"/>
            <a:ext cx="10477667" cy="458862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558647" y="250451"/>
            <a:ext cx="4524822" cy="634275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128806" y="307601"/>
            <a:ext cx="9682690" cy="78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48"/>
              </a:lnSpc>
            </a:pPr>
            <a:r>
              <a:rPr lang="en-US" sz="3048" spc="60">
                <a:solidFill>
                  <a:srgbClr val="272727"/>
                </a:solidFill>
                <a:latin typeface="Fira Sans Medium Bold"/>
              </a:rPr>
              <a:t>SUM OF ACTUAL,  BUDGET &amp; FORECAST</a:t>
            </a:r>
          </a:p>
          <a:p>
            <a:pPr algn="just">
              <a:lnSpc>
                <a:spcPts val="3048"/>
              </a:lnSpc>
            </a:pPr>
            <a:r>
              <a:rPr lang="en-US" sz="3048" spc="60">
                <a:solidFill>
                  <a:srgbClr val="272727"/>
                </a:solidFill>
                <a:latin typeface="Fira Sans Medium Bold"/>
              </a:rPr>
              <a:t>ACROSS DATES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0508" y="6951638"/>
            <a:ext cx="5721100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31">
                <a:solidFill>
                  <a:srgbClr val="272727"/>
                </a:solidFill>
                <a:ea typeface="Fira Sans Light"/>
              </a:rPr>
              <a:t>﻿Between January 2020 and December 2020, Sum of Actual had the largest increase (29.22%) while Sum of Budget had the largest decrease (18.05%).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1111" y="7867943"/>
            <a:ext cx="74541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84">
                <a:solidFill>
                  <a:srgbClr val="CBDDD1"/>
                </a:solidFill>
                <a:latin typeface="Fira Sans Medium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865870"/>
            <a:ext cx="572110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31">
                <a:solidFill>
                  <a:srgbClr val="272727"/>
                </a:solidFill>
                <a:ea typeface="Fira Sans Light"/>
              </a:rPr>
              <a:t>﻿Sum of Actual started trending up on October 2020, rising by 34.99% (7303032) in 2 months.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23614" y="7434765"/>
            <a:ext cx="5721100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31">
                <a:solidFill>
                  <a:srgbClr val="272727"/>
                </a:solidFill>
                <a:ea typeface="Fira Sans Light"/>
              </a:rPr>
              <a:t>﻿Sum of Actual jumped from 20869424 to 28172456 during its steepest incline between October 2020 and December 2020.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4117" y="284415"/>
            <a:ext cx="600467" cy="57269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114262" y="1162204"/>
            <a:ext cx="10173738" cy="2275383"/>
            <a:chOff x="0" y="0"/>
            <a:chExt cx="2679503" cy="599278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679503" cy="599278"/>
            </a:xfrm>
            <a:custGeom>
              <a:avLst/>
              <a:gdLst/>
              <a:ahLst/>
              <a:cxnLst/>
              <a:rect r="r" b="b" t="t" l="l"/>
              <a:pathLst>
                <a:path h="599278" w="2679503">
                  <a:moveTo>
                    <a:pt x="0" y="0"/>
                  </a:moveTo>
                  <a:lnTo>
                    <a:pt x="2679503" y="0"/>
                  </a:lnTo>
                  <a:lnTo>
                    <a:pt x="2679503" y="599278"/>
                  </a:lnTo>
                  <a:lnTo>
                    <a:pt x="0" y="599278"/>
                  </a:lnTo>
                  <a:close/>
                </a:path>
              </a:pathLst>
            </a:custGeom>
            <a:solidFill>
              <a:srgbClr val="1F501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12356" y="570762"/>
            <a:ext cx="3475644" cy="345826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7172090" y="-23215"/>
            <a:ext cx="1115910" cy="3010917"/>
            <a:chOff x="0" y="0"/>
            <a:chExt cx="293902" cy="79299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93902" cy="792999"/>
            </a:xfrm>
            <a:custGeom>
              <a:avLst/>
              <a:gdLst/>
              <a:ahLst/>
              <a:cxnLst/>
              <a:rect r="r" b="b" t="t" l="l"/>
              <a:pathLst>
                <a:path h="792999" w="293902">
                  <a:moveTo>
                    <a:pt x="0" y="0"/>
                  </a:moveTo>
                  <a:lnTo>
                    <a:pt x="293902" y="0"/>
                  </a:lnTo>
                  <a:lnTo>
                    <a:pt x="293902" y="792999"/>
                  </a:lnTo>
                  <a:lnTo>
                    <a:pt x="0" y="792999"/>
                  </a:lnTo>
                  <a:close/>
                </a:path>
              </a:pathLst>
            </a:custGeom>
            <a:solidFill>
              <a:srgbClr val="457D5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402128"/>
            <a:ext cx="8114262" cy="884873"/>
            <a:chOff x="0" y="0"/>
            <a:chExt cx="2137090" cy="233053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137090" cy="233053"/>
            </a:xfrm>
            <a:custGeom>
              <a:avLst/>
              <a:gdLst/>
              <a:ahLst/>
              <a:cxnLst/>
              <a:rect r="r" b="b" t="t" l="l"/>
              <a:pathLst>
                <a:path h="233053" w="2137090">
                  <a:moveTo>
                    <a:pt x="0" y="0"/>
                  </a:moveTo>
                  <a:lnTo>
                    <a:pt x="2137090" y="0"/>
                  </a:lnTo>
                  <a:lnTo>
                    <a:pt x="2137090" y="233053"/>
                  </a:lnTo>
                  <a:lnTo>
                    <a:pt x="0" y="233053"/>
                  </a:lnTo>
                  <a:close/>
                </a:path>
              </a:pathLst>
            </a:custGeom>
            <a:solidFill>
              <a:srgbClr val="1F501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1025" r="0" b="1025"/>
          <a:stretch>
            <a:fillRect/>
          </a:stretch>
        </p:blipFill>
        <p:spPr>
          <a:xfrm flipH="false" flipV="false" rot="0">
            <a:off x="8263666" y="1482244"/>
            <a:ext cx="9912152" cy="403697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211350" y="672573"/>
            <a:ext cx="5933677" cy="8340934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14350" y="9535160"/>
            <a:ext cx="7085562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5600" spc="112">
                <a:solidFill>
                  <a:srgbClr val="272727"/>
                </a:solidFill>
                <a:latin typeface="Fira Sans Medium"/>
              </a:rPr>
              <a:t>RUNNING TOTAL (RT)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7188517"/>
            <a:ext cx="811530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31">
                <a:solidFill>
                  <a:srgbClr val="272727"/>
                </a:solidFill>
                <a:ea typeface="Fira Sans Light"/>
              </a:rPr>
              <a:t>﻿Actual RT started trending up on July 2020, rising by 517.87% (112,906,903) in 5 months.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8276272"/>
            <a:ext cx="811530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31">
                <a:solidFill>
                  <a:srgbClr val="272727"/>
                </a:solidFill>
                <a:latin typeface="Fira Sans Light"/>
              </a:rPr>
              <a:t>Forecast RT jumped from 100,774,980 to 261,051,603 during its steepest incline between May 2020 and December 2020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99795" y="156395"/>
            <a:ext cx="3475644" cy="345826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38579" y="156395"/>
            <a:ext cx="5608407" cy="2115315"/>
            <a:chOff x="0" y="0"/>
            <a:chExt cx="1477111" cy="55712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477111" cy="557120"/>
            </a:xfrm>
            <a:custGeom>
              <a:avLst/>
              <a:gdLst/>
              <a:ahLst/>
              <a:cxnLst/>
              <a:rect r="r" b="b" t="t" l="l"/>
              <a:pathLst>
                <a:path h="557120" w="1477111">
                  <a:moveTo>
                    <a:pt x="0" y="0"/>
                  </a:moveTo>
                  <a:lnTo>
                    <a:pt x="1477111" y="0"/>
                  </a:lnTo>
                  <a:lnTo>
                    <a:pt x="1477111" y="557120"/>
                  </a:lnTo>
                  <a:lnTo>
                    <a:pt x="0" y="557120"/>
                  </a:lnTo>
                  <a:close/>
                </a:path>
              </a:pathLst>
            </a:custGeom>
            <a:solidFill>
              <a:srgbClr val="457D5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313964" y="293302"/>
            <a:ext cx="10358669" cy="461989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70076" y="2849350"/>
            <a:ext cx="4746458" cy="689931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-2963407" y="350452"/>
            <a:ext cx="12213423" cy="178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spc="70">
                <a:solidFill>
                  <a:srgbClr val="272727"/>
                </a:solidFill>
                <a:latin typeface="Fira Sans Medium"/>
              </a:rPr>
              <a:t>BUDGET V FORECAST </a:t>
            </a:r>
          </a:p>
          <a:p>
            <a:pPr algn="ctr">
              <a:lnSpc>
                <a:spcPts val="3500"/>
              </a:lnSpc>
            </a:pPr>
            <a:r>
              <a:rPr lang="en-US" sz="3500" spc="70">
                <a:solidFill>
                  <a:srgbClr val="272727"/>
                </a:solidFill>
                <a:latin typeface="Fira Sans Medium"/>
              </a:rPr>
              <a:t>VS</a:t>
            </a:r>
          </a:p>
          <a:p>
            <a:pPr algn="ctr">
              <a:lnSpc>
                <a:spcPts val="3500"/>
              </a:lnSpc>
            </a:pPr>
            <a:r>
              <a:rPr lang="en-US" sz="3500" spc="70">
                <a:solidFill>
                  <a:srgbClr val="272727"/>
                </a:solidFill>
                <a:latin typeface="Fira Sans Medium"/>
              </a:rPr>
              <a:t>BUDGET V FORECAST %</a:t>
            </a:r>
          </a:p>
          <a:p>
            <a:pPr algn="ctr">
              <a:lnSpc>
                <a:spcPts val="3500"/>
              </a:lnSpc>
            </a:pPr>
            <a:r>
              <a:rPr lang="en-US" sz="3500" spc="70">
                <a:solidFill>
                  <a:srgbClr val="272727"/>
                </a:solidFill>
                <a:latin typeface="Fira Sans Medium"/>
              </a:rPr>
              <a:t>ACROSS DATES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90839" y="5190298"/>
            <a:ext cx="8115300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31">
                <a:solidFill>
                  <a:srgbClr val="272727"/>
                </a:solidFill>
                <a:ea typeface="Fira Sans Light Bold"/>
              </a:rPr>
              <a:t>﻿Budget v Forecast (112.37% decrease) and Budget v Forecast % (110.07% decrease) both trended down between Wednesday, January 1, 2020 and Tuesday, December 1, 2020.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0839" y="6691356"/>
            <a:ext cx="8115300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31">
                <a:solidFill>
                  <a:srgbClr val="272727"/>
                </a:solidFill>
                <a:latin typeface="Fira Sans Light Bold"/>
              </a:rPr>
              <a:t>Across all metrics, Budget v Forecast had the most interesting recent trend and started trending down on Wednesday, January 1, 2020, falling by 112.37% (8569472) in 11 months.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83794" y="8293417"/>
            <a:ext cx="8115300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31">
                <a:solidFill>
                  <a:srgbClr val="272727"/>
                </a:solidFill>
                <a:latin typeface="Fira Sans Light Bold"/>
              </a:rPr>
              <a:t>Budget v Forecast dropped from 7626354 to -943,118 during its steepest decline between Wednesday, January 1, 2020 and Tuesday, December 1, 2020.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9787" y="228003"/>
            <a:ext cx="410050" cy="39108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8103734"/>
            <a:ext cx="5927276" cy="2183266"/>
            <a:chOff x="0" y="0"/>
            <a:chExt cx="1561093" cy="575017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561093" cy="575017"/>
            </a:xfrm>
            <a:custGeom>
              <a:avLst/>
              <a:gdLst/>
              <a:ahLst/>
              <a:cxnLst/>
              <a:rect r="r" b="b" t="t" l="l"/>
              <a:pathLst>
                <a:path h="575017" w="1561093">
                  <a:moveTo>
                    <a:pt x="0" y="0"/>
                  </a:moveTo>
                  <a:lnTo>
                    <a:pt x="1561093" y="0"/>
                  </a:lnTo>
                  <a:lnTo>
                    <a:pt x="1561093" y="575017"/>
                  </a:lnTo>
                  <a:lnTo>
                    <a:pt x="0" y="575017"/>
                  </a:lnTo>
                  <a:close/>
                </a:path>
              </a:pathLst>
            </a:custGeom>
            <a:solidFill>
              <a:srgbClr val="457D5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448743" y="0"/>
            <a:ext cx="4839257" cy="847090"/>
            <a:chOff x="0" y="0"/>
            <a:chExt cx="1274537" cy="223102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274537" cy="223102"/>
            </a:xfrm>
            <a:custGeom>
              <a:avLst/>
              <a:gdLst/>
              <a:ahLst/>
              <a:cxnLst/>
              <a:rect r="r" b="b" t="t" l="l"/>
              <a:pathLst>
                <a:path h="223102" w="1274537">
                  <a:moveTo>
                    <a:pt x="0" y="0"/>
                  </a:moveTo>
                  <a:lnTo>
                    <a:pt x="1274537" y="0"/>
                  </a:lnTo>
                  <a:lnTo>
                    <a:pt x="1274537" y="223102"/>
                  </a:lnTo>
                  <a:lnTo>
                    <a:pt x="0" y="223102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37954" r="37798" b="0"/>
          <a:stretch>
            <a:fillRect/>
          </a:stretch>
        </p:blipFill>
        <p:spPr>
          <a:xfrm flipH="false" flipV="false" rot="0">
            <a:off x="15929414" y="177318"/>
            <a:ext cx="2161905" cy="214568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59787" y="1028700"/>
            <a:ext cx="8737083" cy="478365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274481" y="228003"/>
            <a:ext cx="6273979" cy="579394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69603" y="8693860"/>
            <a:ext cx="7085562" cy="1117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900" spc="78">
                <a:solidFill>
                  <a:srgbClr val="FFFFFF"/>
                </a:solidFill>
                <a:latin typeface="Fira Sans Medium"/>
              </a:rPr>
              <a:t>BUDGET V FORECAST %</a:t>
            </a:r>
          </a:p>
          <a:p>
            <a:pPr>
              <a:lnSpc>
                <a:spcPts val="4600"/>
              </a:lnSpc>
            </a:pPr>
            <a:r>
              <a:rPr lang="en-US" sz="4600" spc="92">
                <a:solidFill>
                  <a:srgbClr val="FFFFFF"/>
                </a:solidFill>
                <a:latin typeface="Fira Sans Medium"/>
              </a:rPr>
              <a:t>ACROSS REGIONS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36319" y="6154986"/>
            <a:ext cx="5721100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40">
                <a:solidFill>
                  <a:srgbClr val="272727"/>
                </a:solidFill>
                <a:ea typeface="Fira Sans Light Bold"/>
              </a:rPr>
              <a:t>﻿At 12.35%, Latin America had the highest Budget v Forecast % and was 520.43% higher than Europe, which had the lowest Budget v Forecast % at -2.94%.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66970" y="8056109"/>
            <a:ext cx="5721100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40">
                <a:solidFill>
                  <a:srgbClr val="272727"/>
                </a:solidFill>
                <a:latin typeface="Fira Sans Light Bold"/>
              </a:rPr>
              <a:t>Across all 5 Region, Budget v Forecast % ranged from -2.94% to 12.35%.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578" y="228003"/>
            <a:ext cx="410050" cy="39108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7488762"/>
            <a:ext cx="7144374" cy="2167774"/>
            <a:chOff x="0" y="0"/>
            <a:chExt cx="1881646" cy="57093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881646" cy="570936"/>
            </a:xfrm>
            <a:custGeom>
              <a:avLst/>
              <a:gdLst/>
              <a:ahLst/>
              <a:cxnLst/>
              <a:rect r="r" b="b" t="t" l="l"/>
              <a:pathLst>
                <a:path h="570936" w="1881646">
                  <a:moveTo>
                    <a:pt x="0" y="0"/>
                  </a:moveTo>
                  <a:lnTo>
                    <a:pt x="1881646" y="0"/>
                  </a:lnTo>
                  <a:lnTo>
                    <a:pt x="1881646" y="570936"/>
                  </a:lnTo>
                  <a:lnTo>
                    <a:pt x="0" y="570936"/>
                  </a:lnTo>
                  <a:close/>
                </a:path>
              </a:pathLst>
            </a:custGeom>
            <a:solidFill>
              <a:srgbClr val="457D5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448743" y="0"/>
            <a:ext cx="4839257" cy="847090"/>
            <a:chOff x="0" y="0"/>
            <a:chExt cx="1274537" cy="223102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274537" cy="223102"/>
            </a:xfrm>
            <a:custGeom>
              <a:avLst/>
              <a:gdLst/>
              <a:ahLst/>
              <a:cxnLst/>
              <a:rect r="r" b="b" t="t" l="l"/>
              <a:pathLst>
                <a:path h="223102" w="1274537">
                  <a:moveTo>
                    <a:pt x="0" y="0"/>
                  </a:moveTo>
                  <a:lnTo>
                    <a:pt x="1274537" y="0"/>
                  </a:lnTo>
                  <a:lnTo>
                    <a:pt x="1274537" y="223102"/>
                  </a:lnTo>
                  <a:lnTo>
                    <a:pt x="0" y="223102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37954" r="37798" b="0"/>
          <a:stretch>
            <a:fillRect/>
          </a:stretch>
        </p:blipFill>
        <p:spPr>
          <a:xfrm flipH="false" flipV="false" rot="0">
            <a:off x="15929414" y="177318"/>
            <a:ext cx="2161905" cy="214568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69603" y="847090"/>
            <a:ext cx="9102313" cy="491734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297772" y="298314"/>
            <a:ext cx="6793548" cy="568538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69603" y="7889713"/>
            <a:ext cx="6685551" cy="126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 spc="96">
                <a:solidFill>
                  <a:srgbClr val="FFFFFF"/>
                </a:solidFill>
                <a:latin typeface="Fira Sans Medium"/>
              </a:rPr>
              <a:t>BUDGET V FORECAST %</a:t>
            </a:r>
          </a:p>
          <a:p>
            <a:pPr>
              <a:lnSpc>
                <a:spcPts val="4800"/>
              </a:lnSpc>
            </a:pPr>
            <a:r>
              <a:rPr lang="en-US" sz="4800" spc="96">
                <a:solidFill>
                  <a:srgbClr val="FFFFFF"/>
                </a:solidFill>
                <a:latin typeface="Fira Sans Medium"/>
              </a:rPr>
              <a:t>COST ELEMENT GROUP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93728" y="6212353"/>
            <a:ext cx="5721100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40">
                <a:solidFill>
                  <a:srgbClr val="272727"/>
                </a:solidFill>
                <a:ea typeface="Fira Sans Light Bold"/>
              </a:rPr>
              <a:t>﻿At 148.51%, Administrative had the highest Budget v Forecast % and was 1,509.62% higher than CAPEX, which had the lowest Budget v Forecast % at -10.54%.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70219" y="8530590"/>
            <a:ext cx="5721100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40">
                <a:solidFill>
                  <a:srgbClr val="272727"/>
                </a:solidFill>
                <a:latin typeface="Fira Sans Light Bold"/>
              </a:rPr>
              <a:t>Across all 7 Cost Element Group, Budget v Forecast % ranged from -10.54% to 148.51%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2499" y="228003"/>
            <a:ext cx="410050" cy="39108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7662362"/>
            <a:ext cx="6973956" cy="1730800"/>
            <a:chOff x="0" y="0"/>
            <a:chExt cx="1836762" cy="455849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836762" cy="455849"/>
            </a:xfrm>
            <a:custGeom>
              <a:avLst/>
              <a:gdLst/>
              <a:ahLst/>
              <a:cxnLst/>
              <a:rect r="r" b="b" t="t" l="l"/>
              <a:pathLst>
                <a:path h="455849" w="1836762">
                  <a:moveTo>
                    <a:pt x="0" y="0"/>
                  </a:moveTo>
                  <a:lnTo>
                    <a:pt x="1836762" y="0"/>
                  </a:lnTo>
                  <a:lnTo>
                    <a:pt x="1836762" y="455849"/>
                  </a:lnTo>
                  <a:lnTo>
                    <a:pt x="0" y="455849"/>
                  </a:lnTo>
                  <a:close/>
                </a:path>
              </a:pathLst>
            </a:custGeom>
            <a:solidFill>
              <a:srgbClr val="457D5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448743" y="0"/>
            <a:ext cx="4839257" cy="847090"/>
            <a:chOff x="0" y="0"/>
            <a:chExt cx="1274537" cy="223102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274537" cy="223102"/>
            </a:xfrm>
            <a:custGeom>
              <a:avLst/>
              <a:gdLst/>
              <a:ahLst/>
              <a:cxnLst/>
              <a:rect r="r" b="b" t="t" l="l"/>
              <a:pathLst>
                <a:path h="223102" w="1274537">
                  <a:moveTo>
                    <a:pt x="0" y="0"/>
                  </a:moveTo>
                  <a:lnTo>
                    <a:pt x="1274537" y="0"/>
                  </a:lnTo>
                  <a:lnTo>
                    <a:pt x="1274537" y="223102"/>
                  </a:lnTo>
                  <a:lnTo>
                    <a:pt x="0" y="223102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37954" r="37798" b="0"/>
          <a:stretch>
            <a:fillRect/>
          </a:stretch>
        </p:blipFill>
        <p:spPr>
          <a:xfrm flipH="false" flipV="false" rot="0">
            <a:off x="15929414" y="177318"/>
            <a:ext cx="2161905" cy="214568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67524" y="847090"/>
            <a:ext cx="8676476" cy="513505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2184307" y="432444"/>
            <a:ext cx="5604689" cy="5964348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62499" y="7933402"/>
            <a:ext cx="7085562" cy="126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 spc="96">
                <a:solidFill>
                  <a:srgbClr val="FFFFFF"/>
                </a:solidFill>
                <a:latin typeface="Fira Sans Medium"/>
              </a:rPr>
              <a:t>BUDGET V FORECAST %</a:t>
            </a:r>
          </a:p>
          <a:p>
            <a:pPr>
              <a:lnSpc>
                <a:spcPts val="4800"/>
              </a:lnSpc>
            </a:pPr>
            <a:r>
              <a:rPr lang="en-US" sz="4800" spc="96">
                <a:solidFill>
                  <a:srgbClr val="FFFFFF"/>
                </a:solidFill>
                <a:latin typeface="Fira Sans Medium"/>
              </a:rPr>
              <a:t>IT AREA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59996" y="6220277"/>
            <a:ext cx="5721100" cy="283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40">
                <a:solidFill>
                  <a:srgbClr val="272727"/>
                </a:solidFill>
                <a:ea typeface="Fira Sans Light Bold"/>
              </a:rPr>
              <a:t>﻿At 2.90%, Enablement had the highest Budget v Forecast % and was 156.99% higher than Infrastructure, which had the lowest Budget v Forecast % at -5.09%.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77262" y="8665452"/>
            <a:ext cx="5721100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40">
                <a:solidFill>
                  <a:srgbClr val="272727"/>
                </a:solidFill>
                <a:ea typeface="Fira Sans Light Bold"/>
              </a:rPr>
              <a:t>﻿Across all 5 IT Area, Budget v Forecast % ranged from -5.09% to 2.90%.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86400" y="1265474"/>
            <a:ext cx="7315200" cy="240736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12264" y="6539087"/>
            <a:ext cx="162306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 spc="59">
                <a:solidFill>
                  <a:srgbClr val="272727"/>
                </a:solidFill>
                <a:latin typeface="Fira Sans Light"/>
              </a:rPr>
              <a:t>SOFTWARE USED - A FREE DATA MODELLING SOFTWARE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472940"/>
            <a:ext cx="16230600" cy="139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</a:pPr>
            <a:r>
              <a:rPr lang="en-US" sz="9600" spc="192">
                <a:solidFill>
                  <a:srgbClr val="272727"/>
                </a:solidFill>
                <a:latin typeface="Voga"/>
              </a:rPr>
              <a:t>POWER BI DESKTOP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600467" cy="57269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656109" y="4134906"/>
            <a:ext cx="9631891" cy="5610577"/>
            <a:chOff x="0" y="0"/>
            <a:chExt cx="2536794" cy="147768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536794" cy="1477683"/>
            </a:xfrm>
            <a:custGeom>
              <a:avLst/>
              <a:gdLst/>
              <a:ahLst/>
              <a:cxnLst/>
              <a:rect r="r" b="b" t="t" l="l"/>
              <a:pathLst>
                <a:path h="1477683" w="2536794">
                  <a:moveTo>
                    <a:pt x="0" y="0"/>
                  </a:moveTo>
                  <a:lnTo>
                    <a:pt x="2536794" y="0"/>
                  </a:lnTo>
                  <a:lnTo>
                    <a:pt x="2536794" y="1477683"/>
                  </a:lnTo>
                  <a:lnTo>
                    <a:pt x="0" y="1477683"/>
                  </a:lnTo>
                  <a:close/>
                </a:path>
              </a:pathLst>
            </a:custGeom>
            <a:solidFill>
              <a:srgbClr val="457D5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63212" y="6811557"/>
            <a:ext cx="3296088" cy="3279608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-5400000">
            <a:off x="7698385" y="2081024"/>
            <a:ext cx="5844792" cy="1454143"/>
            <a:chOff x="0" y="0"/>
            <a:chExt cx="1539369" cy="382984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539369" cy="382984"/>
            </a:xfrm>
            <a:custGeom>
              <a:avLst/>
              <a:gdLst/>
              <a:ahLst/>
              <a:cxnLst/>
              <a:rect r="r" b="b" t="t" l="l"/>
              <a:pathLst>
                <a:path h="382984" w="1539369">
                  <a:moveTo>
                    <a:pt x="0" y="0"/>
                  </a:moveTo>
                  <a:lnTo>
                    <a:pt x="1539369" y="0"/>
                  </a:lnTo>
                  <a:lnTo>
                    <a:pt x="1539369" y="382984"/>
                  </a:lnTo>
                  <a:lnTo>
                    <a:pt x="0" y="382984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75436" y="2808096"/>
            <a:ext cx="7375552" cy="625854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1696645"/>
            <a:ext cx="7085562" cy="357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5600" spc="112">
                <a:solidFill>
                  <a:srgbClr val="272727"/>
                </a:solidFill>
                <a:latin typeface="Fira Sans Medium Bold"/>
              </a:rPr>
              <a:t>ACTUAL BUDGET</a:t>
            </a:r>
          </a:p>
          <a:p>
            <a:pPr>
              <a:lnSpc>
                <a:spcPts val="5600"/>
              </a:lnSpc>
            </a:pPr>
            <a:r>
              <a:rPr lang="en-US" sz="5600" spc="112">
                <a:solidFill>
                  <a:srgbClr val="272727"/>
                </a:solidFill>
                <a:latin typeface="Fira Sans Medium Bold"/>
              </a:rPr>
              <a:t>AND </a:t>
            </a:r>
          </a:p>
          <a:p>
            <a:pPr>
              <a:lnSpc>
                <a:spcPts val="5600"/>
              </a:lnSpc>
            </a:pPr>
            <a:r>
              <a:rPr lang="en-US" sz="5600" spc="112">
                <a:solidFill>
                  <a:srgbClr val="272727"/>
                </a:solidFill>
                <a:latin typeface="Fira Sans Medium Bold"/>
              </a:rPr>
              <a:t>BUDGET BY REGION CLUSTERED BAR CHART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921704"/>
            <a:ext cx="5721100" cy="408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 spc="31">
                <a:solidFill>
                  <a:srgbClr val="272727"/>
                </a:solidFill>
                <a:ea typeface="Fira Sans Light"/>
              </a:rPr>
              <a:t>﻿At 113,343,838, USA had the highest Sum of Actual and was 249,018.29% higher than , which had the lowest Sum of Actual at 45,498.﻿﻿﻿﻿﻿﻿Sum of Actual and total Sum of Budget are positively correlated with each other.﻿﻿﻿﻿﻿﻿USA accounted for 84.14% of Sum of Actual.﻿﻿﻿﻿﻿﻿Sum of Budget and Sum of Actual diverged the most when the Region was USA, when Sum of Budget were 105,679,923 higher than Sum of Actual.﻿﻿﻿﻿﻿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2883" y="343007"/>
            <a:ext cx="15522234" cy="678218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5047412" y="1028700"/>
            <a:ext cx="1857705" cy="6096495"/>
            <a:chOff x="0" y="0"/>
            <a:chExt cx="1082879" cy="355372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082879" cy="3553720"/>
            </a:xfrm>
            <a:custGeom>
              <a:avLst/>
              <a:gdLst/>
              <a:ahLst/>
              <a:cxnLst/>
              <a:rect r="r" b="b" t="t" l="l"/>
              <a:pathLst>
                <a:path h="3553720" w="1082879">
                  <a:moveTo>
                    <a:pt x="0" y="0"/>
                  </a:moveTo>
                  <a:lnTo>
                    <a:pt x="0" y="3553720"/>
                  </a:lnTo>
                  <a:lnTo>
                    <a:pt x="1082879" y="3553720"/>
                  </a:lnTo>
                  <a:lnTo>
                    <a:pt x="1082879" y="0"/>
                  </a:lnTo>
                  <a:lnTo>
                    <a:pt x="0" y="0"/>
                  </a:lnTo>
                  <a:close/>
                  <a:moveTo>
                    <a:pt x="1021919" y="3492760"/>
                  </a:moveTo>
                  <a:lnTo>
                    <a:pt x="59690" y="3492760"/>
                  </a:lnTo>
                  <a:lnTo>
                    <a:pt x="59690" y="59690"/>
                  </a:lnTo>
                  <a:lnTo>
                    <a:pt x="1021919" y="59690"/>
                  </a:lnTo>
                  <a:lnTo>
                    <a:pt x="1021919" y="3492760"/>
                  </a:lnTo>
                  <a:close/>
                </a:path>
              </a:pathLst>
            </a:custGeom>
            <a:solidFill>
              <a:srgbClr val="DECCFE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285647">
            <a:off x="13677661" y="3375547"/>
            <a:ext cx="1328898" cy="47508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559674" y="7346056"/>
            <a:ext cx="516865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From the Regions Report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01240" y="0"/>
            <a:ext cx="2342760" cy="7723486"/>
            <a:chOff x="0" y="0"/>
            <a:chExt cx="617023" cy="203416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7023" cy="2034169"/>
            </a:xfrm>
            <a:custGeom>
              <a:avLst/>
              <a:gdLst/>
              <a:ahLst/>
              <a:cxnLst/>
              <a:rect r="r" b="b" t="t" l="l"/>
              <a:pathLst>
                <a:path h="2034169" w="617023">
                  <a:moveTo>
                    <a:pt x="0" y="0"/>
                  </a:moveTo>
                  <a:lnTo>
                    <a:pt x="617023" y="0"/>
                  </a:lnTo>
                  <a:lnTo>
                    <a:pt x="617023" y="2034169"/>
                  </a:lnTo>
                  <a:lnTo>
                    <a:pt x="0" y="2034169"/>
                  </a:lnTo>
                  <a:close/>
                </a:path>
              </a:pathLst>
            </a:custGeom>
            <a:solidFill>
              <a:srgbClr val="1F50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647723"/>
            <a:ext cx="8728793" cy="1461698"/>
            <a:chOff x="0" y="0"/>
            <a:chExt cx="2298941" cy="38497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298941" cy="384974"/>
            </a:xfrm>
            <a:custGeom>
              <a:avLst/>
              <a:gdLst/>
              <a:ahLst/>
              <a:cxnLst/>
              <a:rect r="r" b="b" t="t" l="l"/>
              <a:pathLst>
                <a:path h="384974" w="2298941">
                  <a:moveTo>
                    <a:pt x="0" y="0"/>
                  </a:moveTo>
                  <a:lnTo>
                    <a:pt x="2298941" y="0"/>
                  </a:lnTo>
                  <a:lnTo>
                    <a:pt x="2298941" y="384974"/>
                  </a:lnTo>
                  <a:lnTo>
                    <a:pt x="0" y="384974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600467" cy="57269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1688" y="6399440"/>
            <a:ext cx="3475644" cy="345826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30163" y="3330890"/>
            <a:ext cx="8792312" cy="209536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586829" y="2190458"/>
            <a:ext cx="8482177" cy="192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 spc="100">
                <a:solidFill>
                  <a:srgbClr val="272727"/>
                </a:solidFill>
                <a:latin typeface="Fira Sans Medium Bold"/>
              </a:rPr>
              <a:t>IT AREA AND COUNTRY MATRIX CHART BASED FROM THE BUDGET V FORECAST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07371" y="4785974"/>
            <a:ext cx="5721100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31">
                <a:solidFill>
                  <a:srgbClr val="272727"/>
                </a:solidFill>
                <a:latin typeface="Fira Sans Light"/>
              </a:rPr>
              <a:t>From the matrix chart, USA had the highest negative sum in Infrastructure IT area with -3,241,529. This shows that USA IT department a higher forecast budget than its onboard budget.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07371" y="8080948"/>
            <a:ext cx="5721100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31">
                <a:solidFill>
                  <a:srgbClr val="272727"/>
                </a:solidFill>
                <a:latin typeface="Fira Sans Light"/>
              </a:rPr>
              <a:t>Budget V Forecast is based from the formula of [SUM('Budget'[Budget]) -  SUM('Forecast'[Forecast]) ]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79551" y="2191312"/>
            <a:ext cx="1328898" cy="4750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667107" y="2939949"/>
            <a:ext cx="8854387" cy="451844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0" y="285478"/>
            <a:ext cx="8321916" cy="381166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5143500"/>
            <a:ext cx="6746648" cy="462978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725692" y="9687560"/>
            <a:ext cx="1156230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Changed the Symbols based from the Percentage Value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093684">
            <a:off x="8002658" y="8022375"/>
            <a:ext cx="1328898" cy="47508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8233" y="456005"/>
            <a:ext cx="600467" cy="57269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114262" y="0"/>
            <a:ext cx="10173738" cy="4903191"/>
            <a:chOff x="0" y="0"/>
            <a:chExt cx="2679503" cy="129137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679503" cy="1291375"/>
            </a:xfrm>
            <a:custGeom>
              <a:avLst/>
              <a:gdLst/>
              <a:ahLst/>
              <a:cxnLst/>
              <a:rect r="r" b="b" t="t" l="l"/>
              <a:pathLst>
                <a:path h="1291375" w="2679503">
                  <a:moveTo>
                    <a:pt x="0" y="0"/>
                  </a:moveTo>
                  <a:lnTo>
                    <a:pt x="2679503" y="0"/>
                  </a:lnTo>
                  <a:lnTo>
                    <a:pt x="2679503" y="1291375"/>
                  </a:lnTo>
                  <a:lnTo>
                    <a:pt x="0" y="1291375"/>
                  </a:lnTo>
                  <a:close/>
                </a:path>
              </a:pathLst>
            </a:custGeom>
            <a:solidFill>
              <a:srgbClr val="457D5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90487" y="269703"/>
            <a:ext cx="3475644" cy="345826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296566" y="1028700"/>
            <a:ext cx="11570574" cy="325381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10499" y="1566429"/>
            <a:ext cx="5538811" cy="216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5600" spc="112">
                <a:solidFill>
                  <a:srgbClr val="272727"/>
                </a:solidFill>
                <a:latin typeface="Fira Sans Medium"/>
              </a:rPr>
              <a:t>COST BENEFIT GROUP MATRIX CHART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5466" y="4748571"/>
            <a:ext cx="5721100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31">
                <a:solidFill>
                  <a:srgbClr val="272727"/>
                </a:solidFill>
                <a:latin typeface="Fira Sans Light"/>
              </a:rPr>
              <a:t>From the cost element group, administrative has the highest in value in USA with -6,797,444. This indicates that USA Administrative Cost Element Group's forecast budget is greater than its onboard budget.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1111" y="7867943"/>
            <a:ext cx="74541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84">
                <a:solidFill>
                  <a:srgbClr val="CBDDD1"/>
                </a:solidFill>
                <a:latin typeface="Fira Sans Medium Bold"/>
              </a:rPr>
              <a:t>02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-709745"/>
            <a:ext cx="15683973" cy="799596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683782" y="4570148"/>
            <a:ext cx="2039892" cy="629582"/>
            <a:chOff x="0" y="0"/>
            <a:chExt cx="1082879" cy="334214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082879" cy="334214"/>
            </a:xfrm>
            <a:custGeom>
              <a:avLst/>
              <a:gdLst/>
              <a:ahLst/>
              <a:cxnLst/>
              <a:rect r="r" b="b" t="t" l="l"/>
              <a:pathLst>
                <a:path h="334214" w="1082879">
                  <a:moveTo>
                    <a:pt x="0" y="0"/>
                  </a:moveTo>
                  <a:lnTo>
                    <a:pt x="0" y="334214"/>
                  </a:lnTo>
                  <a:lnTo>
                    <a:pt x="1082879" y="334214"/>
                  </a:lnTo>
                  <a:lnTo>
                    <a:pt x="1082879" y="0"/>
                  </a:lnTo>
                  <a:lnTo>
                    <a:pt x="0" y="0"/>
                  </a:lnTo>
                  <a:close/>
                  <a:moveTo>
                    <a:pt x="1021919" y="273254"/>
                  </a:moveTo>
                  <a:lnTo>
                    <a:pt x="59690" y="273254"/>
                  </a:lnTo>
                  <a:lnTo>
                    <a:pt x="59690" y="59690"/>
                  </a:lnTo>
                  <a:lnTo>
                    <a:pt x="1021919" y="59690"/>
                  </a:lnTo>
                  <a:lnTo>
                    <a:pt x="1021919" y="273254"/>
                  </a:lnTo>
                  <a:close/>
                </a:path>
              </a:pathLst>
            </a:custGeom>
            <a:solidFill>
              <a:srgbClr val="DECCFE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120661" y="7485914"/>
            <a:ext cx="13500050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Just copied the first matrix chart and change the Rows value into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Cost  Element Group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600467" cy="57269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114262" y="1162204"/>
            <a:ext cx="10173738" cy="2275383"/>
            <a:chOff x="0" y="0"/>
            <a:chExt cx="2679503" cy="599278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679503" cy="599278"/>
            </a:xfrm>
            <a:custGeom>
              <a:avLst/>
              <a:gdLst/>
              <a:ahLst/>
              <a:cxnLst/>
              <a:rect r="r" b="b" t="t" l="l"/>
              <a:pathLst>
                <a:path h="599278" w="2679503">
                  <a:moveTo>
                    <a:pt x="0" y="0"/>
                  </a:moveTo>
                  <a:lnTo>
                    <a:pt x="2679503" y="0"/>
                  </a:lnTo>
                  <a:lnTo>
                    <a:pt x="2679503" y="599278"/>
                  </a:lnTo>
                  <a:lnTo>
                    <a:pt x="0" y="599278"/>
                  </a:lnTo>
                  <a:close/>
                </a:path>
              </a:pathLst>
            </a:custGeom>
            <a:solidFill>
              <a:srgbClr val="1F501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12356" y="570762"/>
            <a:ext cx="3475644" cy="345826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7172090" y="-23215"/>
            <a:ext cx="1115910" cy="3010917"/>
            <a:chOff x="0" y="0"/>
            <a:chExt cx="293902" cy="79299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93902" cy="792999"/>
            </a:xfrm>
            <a:custGeom>
              <a:avLst/>
              <a:gdLst/>
              <a:ahLst/>
              <a:cxnLst/>
              <a:rect r="r" b="b" t="t" l="l"/>
              <a:pathLst>
                <a:path h="792999" w="293902">
                  <a:moveTo>
                    <a:pt x="0" y="0"/>
                  </a:moveTo>
                  <a:lnTo>
                    <a:pt x="293902" y="0"/>
                  </a:lnTo>
                  <a:lnTo>
                    <a:pt x="293902" y="792999"/>
                  </a:lnTo>
                  <a:lnTo>
                    <a:pt x="0" y="792999"/>
                  </a:lnTo>
                  <a:close/>
                </a:path>
              </a:pathLst>
            </a:custGeom>
            <a:solidFill>
              <a:srgbClr val="457D5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402128"/>
            <a:ext cx="8114262" cy="884873"/>
            <a:chOff x="0" y="0"/>
            <a:chExt cx="2137090" cy="233053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137090" cy="233053"/>
            </a:xfrm>
            <a:custGeom>
              <a:avLst/>
              <a:gdLst/>
              <a:ahLst/>
              <a:cxnLst/>
              <a:rect r="r" b="b" t="t" l="l"/>
              <a:pathLst>
                <a:path h="233053" w="2137090">
                  <a:moveTo>
                    <a:pt x="0" y="0"/>
                  </a:moveTo>
                  <a:lnTo>
                    <a:pt x="2137090" y="0"/>
                  </a:lnTo>
                  <a:lnTo>
                    <a:pt x="2137090" y="233053"/>
                  </a:lnTo>
                  <a:lnTo>
                    <a:pt x="0" y="233053"/>
                  </a:lnTo>
                  <a:close/>
                </a:path>
              </a:pathLst>
            </a:custGeom>
            <a:solidFill>
              <a:srgbClr val="1F501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700389" y="0"/>
            <a:ext cx="8558642" cy="5183666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28700" y="7916862"/>
            <a:ext cx="7085562" cy="145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5600" spc="112">
                <a:solidFill>
                  <a:srgbClr val="272727"/>
                </a:solidFill>
                <a:latin typeface="Fira Sans Medium"/>
              </a:rPr>
              <a:t>SUM OF ACTUAL - FILLED MAP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56790" y="6586274"/>
            <a:ext cx="811530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31">
                <a:solidFill>
                  <a:srgbClr val="272727"/>
                </a:solidFill>
                <a:ea typeface="Fira Sans Light"/>
              </a:rPr>
              <a:t>﻿Actual RT started trending up on July 2020, rising by 517.87% (112,906,903) in 5 months.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8205152"/>
            <a:ext cx="811530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31">
                <a:solidFill>
                  <a:srgbClr val="272727"/>
                </a:solidFill>
                <a:latin typeface="Fira Sans Light"/>
              </a:rPr>
              <a:t>Forecast RT jumped from 100,774,980 to 261,051,603 during its steepest incline between May 2020 and December 2020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510131" y="1254315"/>
            <a:ext cx="3313423" cy="615477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510131" y="4331701"/>
            <a:ext cx="2039892" cy="3077386"/>
            <a:chOff x="0" y="0"/>
            <a:chExt cx="1082879" cy="1633634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082879" cy="1633634"/>
            </a:xfrm>
            <a:custGeom>
              <a:avLst/>
              <a:gdLst/>
              <a:ahLst/>
              <a:cxnLst/>
              <a:rect r="r" b="b" t="t" l="l"/>
              <a:pathLst>
                <a:path h="1633634" w="1082879">
                  <a:moveTo>
                    <a:pt x="0" y="0"/>
                  </a:moveTo>
                  <a:lnTo>
                    <a:pt x="0" y="1633634"/>
                  </a:lnTo>
                  <a:lnTo>
                    <a:pt x="1082879" y="1633634"/>
                  </a:lnTo>
                  <a:lnTo>
                    <a:pt x="1082879" y="0"/>
                  </a:lnTo>
                  <a:lnTo>
                    <a:pt x="0" y="0"/>
                  </a:lnTo>
                  <a:close/>
                  <a:moveTo>
                    <a:pt x="1021919" y="1572674"/>
                  </a:moveTo>
                  <a:lnTo>
                    <a:pt x="59690" y="1572674"/>
                  </a:lnTo>
                  <a:lnTo>
                    <a:pt x="59690" y="59690"/>
                  </a:lnTo>
                  <a:lnTo>
                    <a:pt x="1021919" y="59690"/>
                  </a:lnTo>
                  <a:lnTo>
                    <a:pt x="1021919" y="1572674"/>
                  </a:lnTo>
                  <a:close/>
                </a:path>
              </a:pathLst>
            </a:custGeom>
            <a:solidFill>
              <a:srgbClr val="DECCFE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464446" y="1608371"/>
            <a:ext cx="10045685" cy="580071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717307" y="7750865"/>
            <a:ext cx="1201772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Values from Actuals and Country Column at Actuals Table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9603" y="456005"/>
            <a:ext cx="600467" cy="57269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5257833"/>
            <a:ext cx="8523212" cy="4398703"/>
            <a:chOff x="0" y="0"/>
            <a:chExt cx="2244797" cy="115850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244797" cy="1158506"/>
            </a:xfrm>
            <a:custGeom>
              <a:avLst/>
              <a:gdLst/>
              <a:ahLst/>
              <a:cxnLst/>
              <a:rect r="r" b="b" t="t" l="l"/>
              <a:pathLst>
                <a:path h="1158506" w="2244797">
                  <a:moveTo>
                    <a:pt x="0" y="0"/>
                  </a:moveTo>
                  <a:lnTo>
                    <a:pt x="2244797" y="0"/>
                  </a:lnTo>
                  <a:lnTo>
                    <a:pt x="2244797" y="1158506"/>
                  </a:lnTo>
                  <a:lnTo>
                    <a:pt x="0" y="1158506"/>
                  </a:lnTo>
                  <a:close/>
                </a:path>
              </a:pathLst>
            </a:custGeom>
            <a:solidFill>
              <a:srgbClr val="457D5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448743" y="0"/>
            <a:ext cx="4839257" cy="847090"/>
            <a:chOff x="0" y="0"/>
            <a:chExt cx="1274537" cy="223102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274537" cy="223102"/>
            </a:xfrm>
            <a:custGeom>
              <a:avLst/>
              <a:gdLst/>
              <a:ahLst/>
              <a:cxnLst/>
              <a:rect r="r" b="b" t="t" l="l"/>
              <a:pathLst>
                <a:path h="223102" w="1274537">
                  <a:moveTo>
                    <a:pt x="0" y="0"/>
                  </a:moveTo>
                  <a:lnTo>
                    <a:pt x="1274537" y="0"/>
                  </a:lnTo>
                  <a:lnTo>
                    <a:pt x="1274537" y="223102"/>
                  </a:lnTo>
                  <a:lnTo>
                    <a:pt x="0" y="223102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37954" r="37798" b="0"/>
          <a:stretch>
            <a:fillRect/>
          </a:stretch>
        </p:blipFill>
        <p:spPr>
          <a:xfrm flipH="false" flipV="false" rot="0">
            <a:off x="15929414" y="177318"/>
            <a:ext cx="2161905" cy="214568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1250162"/>
            <a:ext cx="8342374" cy="5591715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69836" y="7533384"/>
            <a:ext cx="7085562" cy="128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4900" spc="98">
                <a:solidFill>
                  <a:srgbClr val="FFFFFF"/>
                </a:solidFill>
                <a:latin typeface="Fira Sans Medium"/>
              </a:rPr>
              <a:t>BUDGET V FORECAST SCATTER CHART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89266" y="3341330"/>
            <a:ext cx="5721100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  <a:r>
              <a:rPr lang="en-US" sz="2699" spc="40">
                <a:solidFill>
                  <a:srgbClr val="272727"/>
                </a:solidFill>
                <a:ea typeface="Fira Sans Light"/>
              </a:rPr>
              <a:t>﻿Ireland had the highest Budget v Forecast (659,553) and Budget v Forecast % (44.21%).﻿﻿﻿﻿﻿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964074" y="392108"/>
            <a:ext cx="10359852" cy="770134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896767" y="8438310"/>
            <a:ext cx="1049446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Values from Budget, Forecast, and Regions tables.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04270" y="1961383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63">
                <a:solidFill>
                  <a:srgbClr val="272727"/>
                </a:solidFill>
                <a:latin typeface="Fira Sans Light"/>
              </a:rPr>
              <a:t>12 months worth of budget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788453" y="2191841"/>
            <a:ext cx="771999" cy="77199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57D58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901847" y="2171885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spc="72">
                <a:solidFill>
                  <a:srgbClr val="272727"/>
                </a:solidFill>
                <a:latin typeface="Fira Sans Medium Bold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04270" y="3243451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 spc="63">
                <a:solidFill>
                  <a:srgbClr val="272727"/>
                </a:solidFill>
                <a:latin typeface="Fira Sans Light"/>
              </a:rPr>
              <a:t>12 months worth of forecast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788453" y="3471682"/>
            <a:ext cx="771999" cy="7719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57D58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7901847" y="3451726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spc="72" u="none">
                <a:solidFill>
                  <a:srgbClr val="272727"/>
                </a:solidFill>
                <a:latin typeface="Fira Sans Medium 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04270" y="4525519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 spc="63">
                <a:solidFill>
                  <a:srgbClr val="272727"/>
                </a:solidFill>
                <a:latin typeface="Fira Sans Light"/>
              </a:rPr>
              <a:t>6 months of actual data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788453" y="4751522"/>
            <a:ext cx="771999" cy="77199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57D58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901847" y="4731566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spc="72" u="none">
                <a:solidFill>
                  <a:srgbClr val="272727"/>
                </a:solidFill>
                <a:latin typeface="Fira Sans Medium 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87129" y="6551578"/>
            <a:ext cx="14339890" cy="309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4200" spc="63">
                <a:solidFill>
                  <a:srgbClr val="272727"/>
                </a:solidFill>
                <a:latin typeface="Fira Sans Light"/>
              </a:rPr>
              <a:t>From an IT department of a global company...</a:t>
            </a:r>
          </a:p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 spc="63">
                <a:solidFill>
                  <a:srgbClr val="272727"/>
                </a:solidFill>
                <a:latin typeface="Fira Sans Light"/>
              </a:rPr>
              <a:t>This was also a modified data set from Obvience, an online training hub.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81000"/>
            <a:ext cx="12739472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272727"/>
                </a:solidFill>
                <a:latin typeface="Voga"/>
              </a:rPr>
              <a:t>DATA FOR THIS POWER BI ANALYSIS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9603" y="456005"/>
            <a:ext cx="600467" cy="57269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5257833"/>
            <a:ext cx="8523212" cy="4398703"/>
            <a:chOff x="0" y="0"/>
            <a:chExt cx="2244797" cy="115850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244797" cy="1158506"/>
            </a:xfrm>
            <a:custGeom>
              <a:avLst/>
              <a:gdLst/>
              <a:ahLst/>
              <a:cxnLst/>
              <a:rect r="r" b="b" t="t" l="l"/>
              <a:pathLst>
                <a:path h="1158506" w="2244797">
                  <a:moveTo>
                    <a:pt x="0" y="0"/>
                  </a:moveTo>
                  <a:lnTo>
                    <a:pt x="2244797" y="0"/>
                  </a:lnTo>
                  <a:lnTo>
                    <a:pt x="2244797" y="1158506"/>
                  </a:lnTo>
                  <a:lnTo>
                    <a:pt x="0" y="1158506"/>
                  </a:lnTo>
                  <a:close/>
                </a:path>
              </a:pathLst>
            </a:custGeom>
            <a:solidFill>
              <a:srgbClr val="457D5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448743" y="0"/>
            <a:ext cx="4839257" cy="847090"/>
            <a:chOff x="0" y="0"/>
            <a:chExt cx="1274537" cy="223102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274537" cy="223102"/>
            </a:xfrm>
            <a:custGeom>
              <a:avLst/>
              <a:gdLst/>
              <a:ahLst/>
              <a:cxnLst/>
              <a:rect r="r" b="b" t="t" l="l"/>
              <a:pathLst>
                <a:path h="223102" w="1274537">
                  <a:moveTo>
                    <a:pt x="0" y="0"/>
                  </a:moveTo>
                  <a:lnTo>
                    <a:pt x="1274537" y="0"/>
                  </a:lnTo>
                  <a:lnTo>
                    <a:pt x="1274537" y="223102"/>
                  </a:lnTo>
                  <a:lnTo>
                    <a:pt x="0" y="223102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37954" r="37798" b="0"/>
          <a:stretch>
            <a:fillRect/>
          </a:stretch>
        </p:blipFill>
        <p:spPr>
          <a:xfrm flipH="false" flipV="false" rot="0">
            <a:off x="15929414" y="177318"/>
            <a:ext cx="2161905" cy="214568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69603" y="1657073"/>
            <a:ext cx="9679611" cy="517173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69836" y="7533384"/>
            <a:ext cx="7085562" cy="126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 spc="96">
                <a:solidFill>
                  <a:srgbClr val="FFFFFF"/>
                </a:solidFill>
                <a:latin typeface="Fira Sans Medium"/>
              </a:rPr>
              <a:t>BUDGET V FORECAST </a:t>
            </a:r>
          </a:p>
          <a:p>
            <a:pPr>
              <a:lnSpc>
                <a:spcPts val="4800"/>
              </a:lnSpc>
            </a:pPr>
            <a:r>
              <a:rPr lang="en-US" sz="4800" spc="96">
                <a:solidFill>
                  <a:srgbClr val="FFFFFF"/>
                </a:solidFill>
                <a:latin typeface="Fira Sans Medium"/>
              </a:rPr>
              <a:t>DECOMPOSITION TREE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71106" y="3363894"/>
            <a:ext cx="5721100" cy="426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40">
                <a:solidFill>
                  <a:srgbClr val="272727"/>
                </a:solidFill>
                <a:latin typeface="Fira Sans Light Bold"/>
              </a:rPr>
              <a:t>This decomposition tree displays the relationships of Budget v Forecast to Cost element group, cost element, Country, and IT department variables from the data set in ascending order. It helps the business to specify what variable affects a sudden rise of expenditure to the IT department. 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88631" y="2462527"/>
            <a:ext cx="11056129" cy="536194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844760" y="2160259"/>
            <a:ext cx="1607408" cy="59664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452168" y="7055835"/>
            <a:ext cx="2115370" cy="107090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613050" y="8438310"/>
            <a:ext cx="1306190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Values from Budget, CostElements, Departments, and Regions.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525" y="2994659"/>
            <a:ext cx="16744950" cy="372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14"/>
              </a:lnSpc>
              <a:spcBef>
                <a:spcPct val="0"/>
              </a:spcBef>
            </a:pPr>
            <a:r>
              <a:rPr lang="en-US" sz="21724" spc="434" u="none">
                <a:solidFill>
                  <a:srgbClr val="272727"/>
                </a:solidFill>
                <a:latin typeface="Fira Sans Medium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38100"/>
            <a:ext cx="527089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272727"/>
                </a:solidFill>
                <a:latin typeface="Voga"/>
              </a:rPr>
              <a:t>NOTES: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739201" y="174938"/>
            <a:ext cx="12927031" cy="1056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8400"/>
              </a:lnSpc>
              <a:buFont typeface="Arial"/>
              <a:buChar char="•"/>
            </a:pPr>
            <a:r>
              <a:rPr lang="en-US" sz="4200" spc="63">
                <a:solidFill>
                  <a:srgbClr val="272727"/>
                </a:solidFill>
                <a:latin typeface="Fira Sans Light"/>
              </a:rPr>
              <a:t>All data sets are cleaned</a:t>
            </a:r>
          </a:p>
          <a:p>
            <a:pPr marL="906780" indent="-453390" lvl="1">
              <a:lnSpc>
                <a:spcPts val="8400"/>
              </a:lnSpc>
              <a:buFont typeface="Arial"/>
              <a:buChar char="•"/>
            </a:pPr>
            <a:r>
              <a:rPr lang="en-US" sz="4200" spc="63">
                <a:solidFill>
                  <a:srgbClr val="272727"/>
                </a:solidFill>
                <a:latin typeface="Fira Sans Light"/>
              </a:rPr>
              <a:t>No need to transform the data</a:t>
            </a:r>
          </a:p>
          <a:p>
            <a:pPr marL="906780" indent="-453390" lvl="1">
              <a:lnSpc>
                <a:spcPts val="8400"/>
              </a:lnSpc>
              <a:buFont typeface="Arial"/>
              <a:buChar char="•"/>
            </a:pPr>
            <a:r>
              <a:rPr lang="en-US" sz="4200" spc="63">
                <a:solidFill>
                  <a:srgbClr val="272727"/>
                </a:solidFill>
                <a:latin typeface="Fira Sans Light"/>
              </a:rPr>
              <a:t>The fact tables are forecast and actual data which are stored in .csv files exported from an accounting. records, by date, department, cost element, country, and amount</a:t>
            </a:r>
          </a:p>
          <a:p>
            <a:pPr marL="906780" indent="-453390" lvl="1">
              <a:lnSpc>
                <a:spcPts val="8400"/>
              </a:lnSpc>
              <a:buFont typeface="Arial"/>
              <a:buChar char="•"/>
            </a:pPr>
            <a:r>
              <a:rPr lang="en-US" sz="4200" spc="63">
                <a:solidFill>
                  <a:srgbClr val="272727"/>
                </a:solidFill>
                <a:latin typeface="Fira Sans Light"/>
              </a:rPr>
              <a:t>Excel files containing dimension tables that contain further groupings for the cost element country and IT departments</a:t>
            </a:r>
          </a:p>
          <a:p>
            <a:pPr algn="l" marL="906780" indent="-453390" lvl="1">
              <a:lnSpc>
                <a:spcPts val="8400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63939" y="1652267"/>
            <a:ext cx="16960123" cy="863473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-38100"/>
            <a:ext cx="527089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272727"/>
                </a:solidFill>
                <a:latin typeface="Voga"/>
              </a:rPr>
              <a:t>FACT TABLES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3360" y="1653686"/>
            <a:ext cx="8830640" cy="284197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434893" y="1393355"/>
            <a:ext cx="8442346" cy="416448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934452" y="5729293"/>
            <a:ext cx="7077439" cy="449021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-38100"/>
            <a:ext cx="7485042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272727"/>
                </a:solidFill>
                <a:latin typeface="Voga"/>
              </a:rPr>
              <a:t>DIMENSION TABLES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24827" y="990600"/>
            <a:ext cx="10863257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272727"/>
                </a:solidFill>
                <a:latin typeface="Voga"/>
              </a:rPr>
              <a:t>IT COSTS - BUDGET VS ACTUAL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36490" y="5748688"/>
            <a:ext cx="4580058" cy="233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spc="63">
                <a:solidFill>
                  <a:srgbClr val="272727"/>
                </a:solidFill>
                <a:latin typeface="Fira Sans Light"/>
              </a:rPr>
              <a:t>Actual budget (200) &gt; Actual Budget (100) = Adverse Variance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55663" y="5748688"/>
            <a:ext cx="4580058" cy="233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4200" spc="63">
                <a:solidFill>
                  <a:srgbClr val="272727"/>
                </a:solidFill>
                <a:latin typeface="Fira Sans Light"/>
              </a:rPr>
              <a:t>Actual Budget (50) &lt; Budget (100) = Favorable Variance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74837" y="5748688"/>
            <a:ext cx="5976673" cy="408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4200" spc="63">
                <a:solidFill>
                  <a:srgbClr val="272727"/>
                </a:solidFill>
                <a:latin typeface="Fira Sans Light"/>
              </a:rPr>
              <a:t>Variance is used to identify the fact or quality of being different, divergent, or inconsistent of the variables from one another.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606887" y="3781455"/>
            <a:ext cx="1239263" cy="1239263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57D58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606887" y="3679917"/>
            <a:ext cx="1239263" cy="120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047"/>
              </a:lnSpc>
              <a:spcBef>
                <a:spcPct val="0"/>
              </a:spcBef>
            </a:pPr>
            <a:r>
              <a:rPr lang="en-US" sz="6399" spc="127" u="none">
                <a:solidFill>
                  <a:srgbClr val="272727"/>
                </a:solidFill>
                <a:latin typeface="Fira Sans Medium Bold"/>
              </a:rPr>
              <a:t>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26061" y="3781455"/>
            <a:ext cx="1239263" cy="1239263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57D58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826061" y="3679917"/>
            <a:ext cx="1239263" cy="120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047"/>
              </a:lnSpc>
              <a:spcBef>
                <a:spcPct val="0"/>
              </a:spcBef>
            </a:pPr>
            <a:r>
              <a:rPr lang="en-US" sz="6399" spc="127" u="none">
                <a:solidFill>
                  <a:srgbClr val="272727"/>
                </a:solidFill>
                <a:latin typeface="Fira Sans Medium Bold"/>
              </a:rPr>
              <a:t>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743542" y="3781455"/>
            <a:ext cx="1239263" cy="1239263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57D58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3743542" y="3679917"/>
            <a:ext cx="1239263" cy="120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047"/>
              </a:lnSpc>
              <a:spcBef>
                <a:spcPct val="0"/>
              </a:spcBef>
            </a:pPr>
            <a:r>
              <a:rPr lang="en-US" sz="6399" spc="127" u="none">
                <a:solidFill>
                  <a:srgbClr val="272727"/>
                </a:solidFill>
                <a:latin typeface="Fira Sans Medium Bold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806190"/>
            <a:ext cx="16230600" cy="273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</a:pPr>
            <a:r>
              <a:rPr lang="en-US" sz="9600" spc="192">
                <a:solidFill>
                  <a:srgbClr val="272727"/>
                </a:solidFill>
                <a:latin typeface="Voga"/>
              </a:rPr>
              <a:t>ALL DATA WERE TRANSFORMED AND COMBINED BY THE POWER QUERY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175685" y="681276"/>
            <a:ext cx="10379944" cy="675149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40471" y="7875957"/>
            <a:ext cx="1480705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First we downloaded all the files from the classroom post of Ma'am Kim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DAFPukC-XGI</dc:identifier>
  <dcterms:modified xsi:type="dcterms:W3CDTF">2011-08-01T06:04:30Z</dcterms:modified>
  <cp:revision>1</cp:revision>
  <dc:title>Activity 4 Analytics Application</dc:title>
</cp:coreProperties>
</file>